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3" r:id="rId2"/>
    <p:sldId id="1018" r:id="rId3"/>
    <p:sldId id="1019" r:id="rId4"/>
    <p:sldId id="1020" r:id="rId5"/>
    <p:sldId id="1024" r:id="rId6"/>
    <p:sldId id="379" r:id="rId7"/>
    <p:sldId id="38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4AE2E-5699-46BD-830E-3140185A2DC7}" v="4" dt="2021-11-18T11:08:31.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4875D-8FCD-406B-998D-E5DBF0AE600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50550D7-0A77-4BBA-9C0C-34B176920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73BA66E-1F28-42EF-B442-14CA92798F3A}"/>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C6F754FE-7C21-4BCC-865B-6087ABC580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2F6420-E52C-4F55-A263-B81174C9BA1D}"/>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39572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45032-C827-44E8-8B6E-672A9DA3D4E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3638E59-1EFA-4BD9-94C2-3C8BEE63216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050D9A-746C-4E16-A926-BDE4D17F2E61}"/>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8A4396BF-7650-4C0E-8F36-4B56F40A74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44824C-1857-4575-ABDE-65BC0BC88E19}"/>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426884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149AF4-4E17-48FB-9651-DC1D4E9C79D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85AD5B0-0174-4A29-9887-6BE98059DF2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CFCC21-0A48-45C0-A49A-6738105BBA1E}"/>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F3D84DEC-9CA1-48BE-A9A0-700E1F5705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C4783C-8AED-4293-AFBB-8B8555836378}"/>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29030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g screen 02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5803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944217"/>
            <a:ext cx="5791200" cy="5953539"/>
          </a:xfrm>
          <a:prstGeom prst="rect">
            <a:avLst/>
          </a:prstGeom>
        </p:spPr>
        <p:txBody>
          <a:bodyPr/>
          <a:lstStyle/>
          <a:p>
            <a:endParaRPr lang="ru-RU"/>
          </a:p>
        </p:txBody>
      </p:sp>
    </p:spTree>
    <p:extLst>
      <p:ext uri="{BB962C8B-B14F-4D97-AF65-F5344CB8AC3E}">
        <p14:creationId xmlns:p14="http://schemas.microsoft.com/office/powerpoint/2010/main" val="7051307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3" y="3916016"/>
            <a:ext cx="12191997" cy="298173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p:spPr>
        <p:txBody>
          <a:bodyPr wrap="square">
            <a:noAutofit/>
          </a:bodyPr>
          <a:lstStyle/>
          <a:p>
            <a:endParaRPr lang="ru-RU"/>
          </a:p>
        </p:txBody>
      </p:sp>
    </p:spTree>
    <p:extLst>
      <p:ext uri="{BB962C8B-B14F-4D97-AF65-F5344CB8AC3E}">
        <p14:creationId xmlns:p14="http://schemas.microsoft.com/office/powerpoint/2010/main" val="3458535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A8D07-209F-4561-9747-2A68244EB5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038BA4-B425-4EBD-B812-BE414953FE5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F26C1A-E825-4B9B-8D61-CC75E256BCE7}"/>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4B1C5AE3-6A56-4431-B81B-C6FAEFB3E2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27259C-3A1A-4A84-BB2E-983081AD25A7}"/>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12371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EAEE3-CD2B-40FF-9903-BF283243F14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9569F15-D191-4E7A-9215-79EDB06E5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17E28BD-5F17-4C97-9FEB-6D828C7F21ED}"/>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83339DCD-FACE-4F4C-8798-AFCF84A251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4D9909-D99C-4D06-8FC1-5A63EAD1BE5B}"/>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5499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64C74-79FF-4752-BB31-09538486D9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B7CDAB-C31A-45D0-AD5F-13AD0D767B7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BEF21C3-73F1-48DE-8BF3-B6EA5C97E69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F64F7B-1083-44D7-B9D4-8B7F1C5B28A7}"/>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6" name="Segnaposto piè di pagina 5">
            <a:extLst>
              <a:ext uri="{FF2B5EF4-FFF2-40B4-BE49-F238E27FC236}">
                <a16:creationId xmlns:a16="http://schemas.microsoft.com/office/drawing/2014/main" id="{A5AD838D-7B47-4953-99F7-7ACDC13356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2B6D84-A7C4-4E3A-81C8-BE0BD520C111}"/>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58940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1F168-8F11-4A50-8F8E-D5F456D31D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F71621-F8B4-4698-B4FF-547FC8ADD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8107F1-66B5-4C89-8553-999085DE9B1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8F9E4F3-6689-4FF2-8CCC-377E702AB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8CD7893-2A4E-4C10-9059-7A8321DCD1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69D679E-75A2-4381-B140-A03E0AA26D05}"/>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8" name="Segnaposto piè di pagina 7">
            <a:extLst>
              <a:ext uri="{FF2B5EF4-FFF2-40B4-BE49-F238E27FC236}">
                <a16:creationId xmlns:a16="http://schemas.microsoft.com/office/drawing/2014/main" id="{514CFD26-62F4-41FC-AA08-BE50828CC7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314F5ED-8549-438F-BE56-E7BEE5620FB0}"/>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75297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0A953-C3AB-4CB5-8AD4-1FCEE981B43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B8F49B2-C4CF-4718-AB98-883A3B6E87C8}"/>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4" name="Segnaposto piè di pagina 3">
            <a:extLst>
              <a:ext uri="{FF2B5EF4-FFF2-40B4-BE49-F238E27FC236}">
                <a16:creationId xmlns:a16="http://schemas.microsoft.com/office/drawing/2014/main" id="{E6D4B7D0-A715-4CE0-99CC-8F5643AA70F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581129B-FF33-448A-A115-9815A922F746}"/>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727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0E654B-F745-4F8A-BAB7-A8DB99C5AE24}"/>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3" name="Segnaposto piè di pagina 2">
            <a:extLst>
              <a:ext uri="{FF2B5EF4-FFF2-40B4-BE49-F238E27FC236}">
                <a16:creationId xmlns:a16="http://schemas.microsoft.com/office/drawing/2014/main" id="{FDC5926C-2378-4327-BCEF-9A89C6C46A0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BD09200-4C41-4715-A207-25D57A2E94F8}"/>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96409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819C0-9960-42C1-A08E-D5E21FF4E2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25CC5F-4972-422E-A258-599D9E8446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22E77F7-0819-4B08-B49B-131D99415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7C38872-59C1-4D09-AFAF-C180FB407516}"/>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6" name="Segnaposto piè di pagina 5">
            <a:extLst>
              <a:ext uri="{FF2B5EF4-FFF2-40B4-BE49-F238E27FC236}">
                <a16:creationId xmlns:a16="http://schemas.microsoft.com/office/drawing/2014/main" id="{3227E50D-B1D6-4E11-BC09-F8095204D6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1F83ED-474F-4DDE-88EA-167BD20FE9E3}"/>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80895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BE057-5156-416F-BB37-8F5D3AAF95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8C0196B-2E32-461C-B0F0-50A48569F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3AF5EF2-B5B0-4A6C-9D81-4845E6D55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D1423B-4305-4AEF-B2A8-0B80406A7727}"/>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6" name="Segnaposto piè di pagina 5">
            <a:extLst>
              <a:ext uri="{FF2B5EF4-FFF2-40B4-BE49-F238E27FC236}">
                <a16:creationId xmlns:a16="http://schemas.microsoft.com/office/drawing/2014/main" id="{E85387E2-7AC4-445E-A539-66A228FC5D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047C29-527B-4F5D-BCCA-1AC7F091AE80}"/>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26421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4195902-C06A-4ECD-BB18-097F04A62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116A80-91FD-47D3-AA5E-F5F89F781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43C47F-B3AE-4B5F-B350-763A6ECDE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48B86A40-71E5-4ED0-82A6-3285D7407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C6CB267-65CE-4F89-8BD0-4EF117021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4AD5B-12F4-43B7-A07E-ADA90A27D483}" type="slidenum">
              <a:rPr lang="it-IT" smtClean="0"/>
              <a:t>‹N›</a:t>
            </a:fld>
            <a:endParaRPr lang="it-IT"/>
          </a:p>
        </p:txBody>
      </p:sp>
    </p:spTree>
    <p:extLst>
      <p:ext uri="{BB962C8B-B14F-4D97-AF65-F5344CB8AC3E}">
        <p14:creationId xmlns:p14="http://schemas.microsoft.com/office/powerpoint/2010/main" val="217560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2DC585E-1522-B443-8012-1106CAE27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7" y="-18853"/>
            <a:ext cx="12204857" cy="6027892"/>
          </a:xfrm>
          <a:prstGeom prst="rect">
            <a:avLst/>
          </a:prstGeom>
        </p:spPr>
      </p:pic>
      <p:sp>
        <p:nvSpPr>
          <p:cNvPr id="3" name="Rettangolo 2">
            <a:extLst>
              <a:ext uri="{FF2B5EF4-FFF2-40B4-BE49-F238E27FC236}">
                <a16:creationId xmlns:a16="http://schemas.microsoft.com/office/drawing/2014/main" id="{7B63BEC5-55DE-CE43-95D0-1595E8C3ECDB}"/>
              </a:ext>
            </a:extLst>
          </p:cNvPr>
          <p:cNvSpPr/>
          <p:nvPr/>
        </p:nvSpPr>
        <p:spPr>
          <a:xfrm>
            <a:off x="2676526" y="6109433"/>
            <a:ext cx="6715124" cy="646331"/>
          </a:xfrm>
          <a:prstGeom prst="rect">
            <a:avLst/>
          </a:prstGeom>
        </p:spPr>
        <p:txBody>
          <a:bodyPr wrap="square">
            <a:spAutoFit/>
          </a:bodyPr>
          <a:lstStyle/>
          <a:p>
            <a:pPr algn="ctr" defTabSz="412750" latinLnBrk="1" hangingPunct="0"/>
            <a:r>
              <a:rPr lang="it-IT" b="1" spc="150" dirty="0">
                <a:solidFill>
                  <a:schemeClr val="tx1">
                    <a:lumMod val="65000"/>
                    <a:lumOff val="35000"/>
                  </a:schemeClr>
                </a:solidFill>
                <a:latin typeface="Open Sans" charset="0"/>
                <a:ea typeface="Open Sans" charset="0"/>
                <a:cs typeface="Open Sans" charset="0"/>
                <a:sym typeface="Gill Sans"/>
              </a:rPr>
              <a:t>Application Management </a:t>
            </a:r>
          </a:p>
          <a:p>
            <a:pPr algn="ctr" defTabSz="412750" latinLnBrk="1" hangingPunct="0"/>
            <a:r>
              <a:rPr lang="it-IT" spc="150" dirty="0">
                <a:solidFill>
                  <a:schemeClr val="tx1">
                    <a:lumMod val="65000"/>
                    <a:lumOff val="35000"/>
                  </a:schemeClr>
                </a:solidFill>
                <a:latin typeface="Open Sans" charset="0"/>
                <a:ea typeface="Open Sans" charset="0"/>
                <a:cs typeface="Open Sans" charset="0"/>
                <a:sym typeface="Gill Sans"/>
              </a:rPr>
              <a:t>approccio per un servizio </a:t>
            </a:r>
            <a:r>
              <a:rPr lang="it-IT" spc="150" dirty="0" err="1">
                <a:solidFill>
                  <a:schemeClr val="tx1">
                    <a:lumMod val="65000"/>
                    <a:lumOff val="35000"/>
                  </a:schemeClr>
                </a:solidFill>
                <a:latin typeface="Open Sans" charset="0"/>
                <a:ea typeface="Open Sans" charset="0"/>
                <a:cs typeface="Open Sans" charset="0"/>
                <a:sym typeface="Gill Sans"/>
              </a:rPr>
              <a:t>Continuous</a:t>
            </a:r>
            <a:r>
              <a:rPr lang="it-IT" spc="150" dirty="0">
                <a:solidFill>
                  <a:schemeClr val="tx1">
                    <a:lumMod val="65000"/>
                    <a:lumOff val="35000"/>
                  </a:schemeClr>
                </a:solidFill>
                <a:latin typeface="Open Sans" charset="0"/>
                <a:ea typeface="Open Sans" charset="0"/>
                <a:cs typeface="Open Sans" charset="0"/>
                <a:sym typeface="Gill Sans"/>
              </a:rPr>
              <a:t> </a:t>
            </a:r>
            <a:r>
              <a:rPr lang="it-IT" spc="150" dirty="0" err="1">
                <a:solidFill>
                  <a:schemeClr val="tx1">
                    <a:lumMod val="65000"/>
                    <a:lumOff val="35000"/>
                  </a:schemeClr>
                </a:solidFill>
                <a:latin typeface="Open Sans" charset="0"/>
                <a:ea typeface="Open Sans" charset="0"/>
                <a:cs typeface="Open Sans" charset="0"/>
                <a:sym typeface="Gill Sans"/>
              </a:rPr>
              <a:t>Improvement</a:t>
            </a:r>
            <a:endParaRPr lang="it-IT" spc="150" dirty="0">
              <a:solidFill>
                <a:schemeClr val="tx1">
                  <a:lumMod val="65000"/>
                  <a:lumOff val="35000"/>
                </a:schemeClr>
              </a:solidFill>
              <a:latin typeface="Open Sans" charset="0"/>
              <a:ea typeface="Open Sans" charset="0"/>
              <a:cs typeface="Open Sans" charset="0"/>
              <a:sym typeface="Gill Sans"/>
            </a:endParaRPr>
          </a:p>
        </p:txBody>
      </p:sp>
    </p:spTree>
    <p:extLst>
      <p:ext uri="{BB962C8B-B14F-4D97-AF65-F5344CB8AC3E}">
        <p14:creationId xmlns:p14="http://schemas.microsoft.com/office/powerpoint/2010/main" val="6946725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13">
            <a:extLst>
              <a:ext uri="{FF2B5EF4-FFF2-40B4-BE49-F238E27FC236}">
                <a16:creationId xmlns:a16="http://schemas.microsoft.com/office/drawing/2014/main" id="{20F857F5-C96E-4C7F-B6CF-E2EC3BAD5909}"/>
              </a:ext>
            </a:extLst>
          </p:cNvPr>
          <p:cNvSpPr txBox="1">
            <a:spLocks noChangeArrowheads="1"/>
          </p:cNvSpPr>
          <p:nvPr/>
        </p:nvSpPr>
        <p:spPr bwMode="auto">
          <a:xfrm>
            <a:off x="246188" y="1377820"/>
            <a:ext cx="115632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r>
              <a:rPr lang="it-IT" sz="1600" dirty="0">
                <a:solidFill>
                  <a:schemeClr val="tx1"/>
                </a:solidFill>
                <a:latin typeface="Arial" panose="020B0604020202020204" pitchFamily="34" charset="0"/>
                <a:cs typeface="Arial" panose="020B0604020202020204" pitchFamily="34" charset="0"/>
              </a:rPr>
              <a:t>L’approccio proposto da S2E è basato su una </a:t>
            </a:r>
            <a:r>
              <a:rPr lang="it-IT" sz="1600" b="1" dirty="0">
                <a:solidFill>
                  <a:schemeClr val="tx1"/>
                </a:solidFill>
                <a:latin typeface="Arial" panose="020B0604020202020204" pitchFamily="34" charset="0"/>
                <a:cs typeface="Arial" panose="020B0604020202020204" pitchFamily="34" charset="0"/>
              </a:rPr>
              <a:t>metodologia operativa</a:t>
            </a:r>
            <a:r>
              <a:rPr lang="it-IT" sz="1600" dirty="0">
                <a:solidFill>
                  <a:schemeClr val="tx1"/>
                </a:solidFill>
                <a:latin typeface="Arial" panose="020B0604020202020204" pitchFamily="34" charset="0"/>
                <a:cs typeface="Arial" panose="020B0604020202020204" pitchFamily="34" charset="0"/>
              </a:rPr>
              <a:t> che prevede </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la creazione di un servizio </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it-IT" sz="1600" b="1" dirty="0" err="1">
                <a:solidFill>
                  <a:schemeClr val="tx1"/>
                </a:solidFill>
                <a:latin typeface="Arial" panose="020B0604020202020204" pitchFamily="34" charset="0"/>
                <a:ea typeface="Verdana" panose="020B0604030504040204" pitchFamily="34" charset="0"/>
                <a:cs typeface="Arial" panose="020B0604020202020204" pitchFamily="34" charset="0"/>
              </a:rPr>
              <a:t>Continuous</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b="1" dirty="0" err="1">
                <a:solidFill>
                  <a:schemeClr val="tx1"/>
                </a:solidFill>
                <a:latin typeface="Arial" panose="020B0604020202020204" pitchFamily="34" charset="0"/>
                <a:ea typeface="Verdana" panose="020B0604030504040204" pitchFamily="34" charset="0"/>
                <a:cs typeface="Arial" panose="020B0604020202020204" pitchFamily="34" charset="0"/>
              </a:rPr>
              <a:t>Improvement</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per il Presidio e le altre IT </a:t>
            </a:r>
            <a:r>
              <a:rPr lang="it-IT" sz="1600" dirty="0" err="1">
                <a:solidFill>
                  <a:schemeClr val="tx1"/>
                </a:solidFill>
                <a:latin typeface="Arial" panose="020B0604020202020204" pitchFamily="34" charset="0"/>
                <a:ea typeface="Verdana" panose="020B0604030504040204" pitchFamily="34" charset="0"/>
                <a:cs typeface="Arial" panose="020B0604020202020204" pitchFamily="34" charset="0"/>
              </a:rPr>
              <a:t>Operation</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dirty="0" err="1">
                <a:solidFill>
                  <a:schemeClr val="tx1"/>
                </a:solidFill>
                <a:latin typeface="Arial" panose="020B0604020202020204" pitchFamily="34" charset="0"/>
                <a:ea typeface="Verdana" panose="020B0604030504040204" pitchFamily="34" charset="0"/>
                <a:cs typeface="Arial" panose="020B0604020202020204" pitchFamily="34" charset="0"/>
              </a:rPr>
              <a:t>affinchè</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 operi con </a:t>
            </a:r>
            <a:r>
              <a:rPr lang="it-IT" sz="1600" dirty="0">
                <a:solidFill>
                  <a:schemeClr val="tx1"/>
                </a:solidFill>
                <a:latin typeface="Arial" panose="020B0604020202020204" pitchFamily="34" charset="0"/>
                <a:cs typeface="Arial" panose="020B0604020202020204" pitchFamily="34" charset="0"/>
              </a:rPr>
              <a:t>un ruolo proattivo e volto ad identificare azioni ed interventi necessari a </a:t>
            </a:r>
            <a:r>
              <a:rPr lang="it-IT" sz="1600" b="1" dirty="0">
                <a:solidFill>
                  <a:schemeClr val="tx1"/>
                </a:solidFill>
                <a:latin typeface="Arial" panose="020B0604020202020204" pitchFamily="34" charset="0"/>
                <a:cs typeface="Arial" panose="020B0604020202020204" pitchFamily="34" charset="0"/>
              </a:rPr>
              <a:t>ridurre la numerosità delle segnalazioni, migliorare la qualità del servizio </a:t>
            </a:r>
            <a:r>
              <a:rPr lang="it-IT" sz="1600" dirty="0">
                <a:solidFill>
                  <a:schemeClr val="tx1"/>
                </a:solidFill>
                <a:latin typeface="Arial" panose="020B0604020202020204" pitchFamily="34" charset="0"/>
                <a:cs typeface="Arial" panose="020B0604020202020204" pitchFamily="34" charset="0"/>
              </a:rPr>
              <a:t>e la</a:t>
            </a:r>
            <a:r>
              <a:rPr lang="it-IT" sz="1600" b="1" dirty="0">
                <a:solidFill>
                  <a:schemeClr val="tx1"/>
                </a:solidFill>
                <a:latin typeface="Arial" panose="020B0604020202020204" pitchFamily="34" charset="0"/>
                <a:cs typeface="Arial" panose="020B0604020202020204" pitchFamily="34" charset="0"/>
              </a:rPr>
              <a:t> percezione dell’Utente sull’applicativo.</a:t>
            </a:r>
            <a:endParaRPr lang="it-IT" sz="16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3FE838A-B73D-4231-9B05-9ED009A55AF8}"/>
              </a:ext>
            </a:extLst>
          </p:cNvPr>
          <p:cNvSpPr/>
          <p:nvPr/>
        </p:nvSpPr>
        <p:spPr>
          <a:xfrm>
            <a:off x="899866" y="3610105"/>
            <a:ext cx="2491850"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84994">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Analisi dello storico delle anomalie per i sistemi in ambito e loro aggregazione per:</a:t>
            </a:r>
          </a:p>
          <a:p>
            <a:pPr marL="268288" lvl="1" indent="-176213">
              <a:buClr>
                <a:srgbClr val="A70C35"/>
              </a:buClr>
              <a:buFont typeface="Wingdings" panose="05000000000000000000" pitchFamily="2" charset="2"/>
              <a:buChar cha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92075" lvl="1">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area di intervento</a:t>
            </a:r>
          </a:p>
          <a:p>
            <a:pPr marL="92075" lvl="1">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numerosità</a:t>
            </a: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lista pesata della tipologie di intervento effettuato per ciascuna aggregazione </a:t>
            </a:r>
          </a:p>
        </p:txBody>
      </p:sp>
      <p:sp>
        <p:nvSpPr>
          <p:cNvPr id="5" name="Pentagono 41">
            <a:extLst>
              <a:ext uri="{FF2B5EF4-FFF2-40B4-BE49-F238E27FC236}">
                <a16:creationId xmlns:a16="http://schemas.microsoft.com/office/drawing/2014/main" id="{1FDDBD8C-2A10-4461-9FB4-3FEBC3D0A1E6}"/>
              </a:ext>
            </a:extLst>
          </p:cNvPr>
          <p:cNvSpPr/>
          <p:nvPr/>
        </p:nvSpPr>
        <p:spPr bwMode="auto">
          <a:xfrm>
            <a:off x="889590" y="2773626"/>
            <a:ext cx="2984666" cy="725513"/>
          </a:xfrm>
          <a:prstGeom prst="homePlate">
            <a:avLst>
              <a:gd name="adj" fmla="val 21757"/>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1</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Analisi dello storico delle segnalazioni</a:t>
            </a:r>
          </a:p>
        </p:txBody>
      </p:sp>
      <p:sp>
        <p:nvSpPr>
          <p:cNvPr id="6" name="Gallone 42">
            <a:extLst>
              <a:ext uri="{FF2B5EF4-FFF2-40B4-BE49-F238E27FC236}">
                <a16:creationId xmlns:a16="http://schemas.microsoft.com/office/drawing/2014/main" id="{F982DBEA-EDC6-46BB-9C0D-67EE81B2C8C7}"/>
              </a:ext>
            </a:extLst>
          </p:cNvPr>
          <p:cNvSpPr/>
          <p:nvPr/>
        </p:nvSpPr>
        <p:spPr bwMode="auto">
          <a:xfrm>
            <a:off x="3391716" y="2768458"/>
            <a:ext cx="2984400" cy="725513"/>
          </a:xfrm>
          <a:prstGeom prst="chevron">
            <a:avLst>
              <a:gd name="adj" fmla="val 23580"/>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2</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Proposte azioni / interventi correttivi</a:t>
            </a:r>
          </a:p>
        </p:txBody>
      </p:sp>
      <p:sp>
        <p:nvSpPr>
          <p:cNvPr id="7" name="Gallone 43">
            <a:extLst>
              <a:ext uri="{FF2B5EF4-FFF2-40B4-BE49-F238E27FC236}">
                <a16:creationId xmlns:a16="http://schemas.microsoft.com/office/drawing/2014/main" id="{0CB12A47-5D16-44E4-AB9F-15D3587BE439}"/>
              </a:ext>
            </a:extLst>
          </p:cNvPr>
          <p:cNvSpPr/>
          <p:nvPr/>
        </p:nvSpPr>
        <p:spPr bwMode="auto">
          <a:xfrm>
            <a:off x="5984551" y="2773624"/>
            <a:ext cx="2984666" cy="725513"/>
          </a:xfrm>
          <a:prstGeom prst="chevron">
            <a:avLst>
              <a:gd name="adj" fmla="val 22669"/>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3</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Analisi e supporto alla certificazione</a:t>
            </a:r>
          </a:p>
        </p:txBody>
      </p:sp>
      <p:sp>
        <p:nvSpPr>
          <p:cNvPr id="8" name="Gallone 44">
            <a:extLst>
              <a:ext uri="{FF2B5EF4-FFF2-40B4-BE49-F238E27FC236}">
                <a16:creationId xmlns:a16="http://schemas.microsoft.com/office/drawing/2014/main" id="{4E67ABA9-AF43-4C81-BCBD-94A752272CF7}"/>
              </a:ext>
            </a:extLst>
          </p:cNvPr>
          <p:cNvSpPr/>
          <p:nvPr/>
        </p:nvSpPr>
        <p:spPr bwMode="auto">
          <a:xfrm>
            <a:off x="8554710" y="2768457"/>
            <a:ext cx="2818139" cy="725513"/>
          </a:xfrm>
          <a:prstGeom prst="chevron">
            <a:avLst>
              <a:gd name="adj" fmla="val 20847"/>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4</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Monitoraggio dei            risultati</a:t>
            </a:r>
          </a:p>
        </p:txBody>
      </p:sp>
      <p:sp>
        <p:nvSpPr>
          <p:cNvPr id="9" name="Rectangle 3">
            <a:extLst>
              <a:ext uri="{FF2B5EF4-FFF2-40B4-BE49-F238E27FC236}">
                <a16:creationId xmlns:a16="http://schemas.microsoft.com/office/drawing/2014/main" id="{4F68ACFD-7B3E-4F72-AA66-D5CE8F4AF0DB}"/>
              </a:ext>
            </a:extLst>
          </p:cNvPr>
          <p:cNvSpPr/>
          <p:nvPr/>
        </p:nvSpPr>
        <p:spPr>
          <a:xfrm>
            <a:off x="3452203" y="3599164"/>
            <a:ext cx="2532347"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fontAlgn="base">
              <a:spcBef>
                <a:spcPct val="0"/>
              </a:spcBef>
              <a:spcAft>
                <a:spcPct val="0"/>
              </a:spcAft>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Definizione di proposte di interventi per abbattere la numerosità delle segnalazioni e i miglioramenti di performance (es. interventi software correttivi, implementazione di funzionalità applicative da rendere disponibili diret-tamente agli Utenti, creazione indici, rev. Eng. Di funzionalità)</a:t>
            </a: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elenco prioritizzato degli interventi proposti</a:t>
            </a:r>
          </a:p>
          <a:p>
            <a:pPr marL="84994"/>
            <a:endParaRPr lang="it-IT" sz="1050" dirty="0">
              <a:solidFill>
                <a:schemeClr val="bg2">
                  <a:lumMod val="50000"/>
                </a:schemeClr>
              </a:solidFill>
            </a:endParaRPr>
          </a:p>
        </p:txBody>
      </p:sp>
      <p:sp>
        <p:nvSpPr>
          <p:cNvPr id="10" name="Rectangle 3">
            <a:extLst>
              <a:ext uri="{FF2B5EF4-FFF2-40B4-BE49-F238E27FC236}">
                <a16:creationId xmlns:a16="http://schemas.microsoft.com/office/drawing/2014/main" id="{F0260BD4-5552-4422-86A6-90FCE71D4E3D}"/>
              </a:ext>
            </a:extLst>
          </p:cNvPr>
          <p:cNvSpPr/>
          <p:nvPr/>
        </p:nvSpPr>
        <p:spPr>
          <a:xfrm>
            <a:off x="6045037" y="3599163"/>
            <a:ext cx="2449186"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fontAlgn="base">
              <a:spcBef>
                <a:spcPct val="0"/>
              </a:spcBef>
              <a:spcAft>
                <a:spcPct val="0"/>
              </a:spcAft>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Condivisione degli interventi da eseguire, analisi dei risultati attesi e supporto al cliente nelle eventuali fasi di test.</a:t>
            </a: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proposta commerciale, supporto alle attività di sviluppo e test</a:t>
            </a:r>
          </a:p>
        </p:txBody>
      </p:sp>
      <p:sp>
        <p:nvSpPr>
          <p:cNvPr id="11" name="Rectangle 3">
            <a:extLst>
              <a:ext uri="{FF2B5EF4-FFF2-40B4-BE49-F238E27FC236}">
                <a16:creationId xmlns:a16="http://schemas.microsoft.com/office/drawing/2014/main" id="{6275308A-6BD5-4B17-AA2F-126AC9E91B21}"/>
              </a:ext>
            </a:extLst>
          </p:cNvPr>
          <p:cNvSpPr/>
          <p:nvPr/>
        </p:nvSpPr>
        <p:spPr>
          <a:xfrm>
            <a:off x="8554710" y="3599163"/>
            <a:ext cx="2661898"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Avvio della fase di monitoraggio per verificare la bontà degli interventi effettuati.</a:t>
            </a: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evidenza del valore portato dagli interventi; </a:t>
            </a:r>
          </a:p>
        </p:txBody>
      </p:sp>
      <p:sp>
        <p:nvSpPr>
          <p:cNvPr id="14" name="CasellaDiTesto 13">
            <a:extLst>
              <a:ext uri="{FF2B5EF4-FFF2-40B4-BE49-F238E27FC236}">
                <a16:creationId xmlns:a16="http://schemas.microsoft.com/office/drawing/2014/main" id="{64B91E04-6671-4D1B-9637-544C08D6651F}"/>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SERVIZIO OFFERTO DA S2E</a:t>
            </a:r>
          </a:p>
        </p:txBody>
      </p:sp>
    </p:spTree>
    <p:extLst>
      <p:ext uri="{BB962C8B-B14F-4D97-AF65-F5344CB8AC3E}">
        <p14:creationId xmlns:p14="http://schemas.microsoft.com/office/powerpoint/2010/main" val="1888543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1">
            <a:extLst>
              <a:ext uri="{FF2B5EF4-FFF2-40B4-BE49-F238E27FC236}">
                <a16:creationId xmlns:a16="http://schemas.microsoft.com/office/drawing/2014/main" id="{C1326B94-B16C-4F16-A2CC-67413D0BA4C8}"/>
              </a:ext>
            </a:extLst>
          </p:cNvPr>
          <p:cNvPicPr>
            <a:picLocks noChangeAspect="1"/>
          </p:cNvPicPr>
          <p:nvPr/>
        </p:nvPicPr>
        <p:blipFill>
          <a:blip r:embed="rId2"/>
          <a:stretch>
            <a:fillRect/>
          </a:stretch>
        </p:blipFill>
        <p:spPr>
          <a:xfrm>
            <a:off x="1897666" y="2868935"/>
            <a:ext cx="8396667" cy="2999358"/>
          </a:xfrm>
          <a:prstGeom prst="rect">
            <a:avLst/>
          </a:prstGeom>
          <a:ln>
            <a:noFill/>
          </a:ln>
          <a:effectLst>
            <a:outerShdw blurRad="292100" dist="139700" dir="2700000" sx="97000" sy="97000" algn="tl" rotWithShape="0">
              <a:srgbClr val="333333">
                <a:alpha val="65000"/>
              </a:srgbClr>
            </a:outerShdw>
          </a:effectLst>
        </p:spPr>
      </p:pic>
      <p:sp>
        <p:nvSpPr>
          <p:cNvPr id="3" name="Pentagono 4">
            <a:extLst>
              <a:ext uri="{FF2B5EF4-FFF2-40B4-BE49-F238E27FC236}">
                <a16:creationId xmlns:a16="http://schemas.microsoft.com/office/drawing/2014/main" id="{B6EC8A37-EB8D-424D-8ADE-720A5DA021E3}"/>
              </a:ext>
            </a:extLst>
          </p:cNvPr>
          <p:cNvSpPr/>
          <p:nvPr/>
        </p:nvSpPr>
        <p:spPr bwMode="auto">
          <a:xfrm>
            <a:off x="3405803" y="4065805"/>
            <a:ext cx="1226742" cy="664615"/>
          </a:xfrm>
          <a:prstGeom prst="homePlate">
            <a:avLst/>
          </a:prstGeom>
          <a:solidFill>
            <a:schemeClr val="bg1">
              <a:lumMod val="85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6462" tIns="66462" rIns="66462" bIns="0" numCol="1" spcCol="0" rtlCol="0" fromWordArt="0" anchor="ctr" anchorCtr="0" forceAA="0" compatLnSpc="1">
            <a:prstTxWarp prst="textNoShape">
              <a:avLst/>
            </a:prstTxWarp>
            <a:noAutofit/>
          </a:bodyPr>
          <a:lstStyle/>
          <a:p>
            <a:pPr algn="ctr" eaLnBrk="0" hangingPunct="0">
              <a:lnSpc>
                <a:spcPct val="105000"/>
              </a:lnSpc>
              <a:spcBef>
                <a:spcPct val="80000"/>
              </a:spcBef>
              <a:buClr>
                <a:srgbClr val="C00000"/>
              </a:buClr>
              <a:buFont typeface="Wingdings" pitchFamily="2" charset="2"/>
              <a:buNone/>
            </a:pPr>
            <a:r>
              <a:rPr lang="it-IT" sz="1292" b="1" dirty="0">
                <a:solidFill>
                  <a:schemeClr val="bg1">
                    <a:lumMod val="50000"/>
                  </a:schemeClr>
                </a:solidFill>
                <a:latin typeface="Arial" panose="020B0604020202020204" pitchFamily="34" charset="0"/>
                <a:cs typeface="Arial" pitchFamily="34" charset="0"/>
              </a:rPr>
              <a:t>KPI</a:t>
            </a:r>
          </a:p>
        </p:txBody>
      </p:sp>
      <p:sp>
        <p:nvSpPr>
          <p:cNvPr id="4" name="Gallone 5">
            <a:extLst>
              <a:ext uri="{FF2B5EF4-FFF2-40B4-BE49-F238E27FC236}">
                <a16:creationId xmlns:a16="http://schemas.microsoft.com/office/drawing/2014/main" id="{F1C7F7DE-118B-40E1-BF37-994B7C8135D9}"/>
              </a:ext>
            </a:extLst>
          </p:cNvPr>
          <p:cNvSpPr/>
          <p:nvPr/>
        </p:nvSpPr>
        <p:spPr bwMode="auto">
          <a:xfrm>
            <a:off x="4317669" y="3941850"/>
            <a:ext cx="3382959" cy="943308"/>
          </a:xfrm>
          <a:prstGeom prst="chevron">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nchorCtr="0"/>
          <a:lstStyle/>
          <a:p>
            <a:pPr algn="ctr">
              <a:spcBef>
                <a:spcPct val="0"/>
              </a:spcBef>
            </a:pPr>
            <a:r>
              <a:rPr lang="it-IT" sz="1477" b="1" dirty="0">
                <a:solidFill>
                  <a:schemeClr val="bg2">
                    <a:lumMod val="50000"/>
                  </a:schemeClr>
                </a:solidFill>
                <a:latin typeface="Arial" panose="020B0604020202020204" pitchFamily="34" charset="0"/>
                <a:cs typeface="Arial" panose="020B0604020202020204" pitchFamily="34" charset="0"/>
              </a:rPr>
              <a:t>Periodo di fornitura servizio di Application </a:t>
            </a:r>
            <a:r>
              <a:rPr lang="it-IT" sz="1477" b="1" dirty="0" err="1">
                <a:solidFill>
                  <a:schemeClr val="bg2">
                    <a:lumMod val="50000"/>
                  </a:schemeClr>
                </a:solidFill>
                <a:latin typeface="Arial" panose="020B0604020202020204" pitchFamily="34" charset="0"/>
                <a:cs typeface="Arial" panose="020B0604020202020204" pitchFamily="34" charset="0"/>
              </a:rPr>
              <a:t>Maintenance</a:t>
            </a:r>
            <a:endParaRPr lang="it-IT" sz="1477" b="1" dirty="0">
              <a:solidFill>
                <a:schemeClr val="bg2">
                  <a:lumMod val="50000"/>
                </a:schemeClr>
              </a:solidFill>
              <a:latin typeface="Arial" panose="020B0604020202020204" pitchFamily="34" charset="0"/>
              <a:cs typeface="Arial" panose="020B0604020202020204" pitchFamily="34" charset="0"/>
            </a:endParaRPr>
          </a:p>
        </p:txBody>
      </p:sp>
      <p:sp>
        <p:nvSpPr>
          <p:cNvPr id="5" name="Callout 6 8">
            <a:extLst>
              <a:ext uri="{FF2B5EF4-FFF2-40B4-BE49-F238E27FC236}">
                <a16:creationId xmlns:a16="http://schemas.microsoft.com/office/drawing/2014/main" id="{FEAF5BC0-46D6-4968-A6D7-61C9D20C70C1}"/>
              </a:ext>
            </a:extLst>
          </p:cNvPr>
          <p:cNvSpPr/>
          <p:nvPr/>
        </p:nvSpPr>
        <p:spPr bwMode="auto">
          <a:xfrm flipH="1">
            <a:off x="1905488" y="3517006"/>
            <a:ext cx="1176582" cy="664615"/>
          </a:xfrm>
          <a:prstGeom prst="accentCallout2">
            <a:avLst>
              <a:gd name="adj1" fmla="val 18750"/>
              <a:gd name="adj2" fmla="val -8333"/>
              <a:gd name="adj3" fmla="val 33494"/>
              <a:gd name="adj4" fmla="val -37367"/>
              <a:gd name="adj5" fmla="val 74243"/>
              <a:gd name="adj6" fmla="val -50277"/>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66462" tIns="0" rIns="66462" bIns="0" rtlCol="0" anchor="ctr" anchorCtr="1"/>
          <a:lstStyle/>
          <a:p>
            <a:pPr eaLnBrk="0" hangingPunct="0">
              <a:lnSpc>
                <a:spcPct val="105000"/>
              </a:lnSpc>
              <a:spcBef>
                <a:spcPct val="80000"/>
              </a:spcBef>
              <a:buClr>
                <a:srgbClr val="C00000"/>
              </a:buClr>
              <a:buFont typeface="Wingdings" pitchFamily="2" charset="2"/>
              <a:buNone/>
            </a:pPr>
            <a:r>
              <a:rPr lang="it-IT" sz="1100" dirty="0">
                <a:solidFill>
                  <a:srgbClr val="505050"/>
                </a:solidFill>
                <a:latin typeface="Arial" panose="020B0604020202020204" pitchFamily="34" charset="0"/>
                <a:cs typeface="Arial" pitchFamily="34" charset="0"/>
              </a:rPr>
              <a:t>Determinazione degli indicatori da misurare</a:t>
            </a:r>
          </a:p>
        </p:txBody>
      </p:sp>
      <p:sp>
        <p:nvSpPr>
          <p:cNvPr id="6" name="Gallone 31">
            <a:extLst>
              <a:ext uri="{FF2B5EF4-FFF2-40B4-BE49-F238E27FC236}">
                <a16:creationId xmlns:a16="http://schemas.microsoft.com/office/drawing/2014/main" id="{389ACAFB-9D72-4B7E-A9AC-695FA46CD391}"/>
              </a:ext>
            </a:extLst>
          </p:cNvPr>
          <p:cNvSpPr/>
          <p:nvPr/>
        </p:nvSpPr>
        <p:spPr bwMode="auto">
          <a:xfrm>
            <a:off x="7476780" y="4070862"/>
            <a:ext cx="1581954" cy="664615"/>
          </a:xfrm>
          <a:prstGeom prst="chevron">
            <a:avLst/>
          </a:prstGeom>
          <a:solidFill>
            <a:schemeClr val="bg1">
              <a:lumMod val="85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6462" tIns="66462" rIns="66462" bIns="0" numCol="1" spcCol="0" rtlCol="0" fromWordArt="0" anchor="ctr" anchorCtr="0" forceAA="0" compatLnSpc="1">
            <a:prstTxWarp prst="textNoShape">
              <a:avLst/>
            </a:prstTxWarp>
            <a:noAutofit/>
          </a:bodyPr>
          <a:lstStyle/>
          <a:p>
            <a:pPr algn="ctr" eaLnBrk="0" hangingPunct="0">
              <a:lnSpc>
                <a:spcPct val="105000"/>
              </a:lnSpc>
              <a:spcBef>
                <a:spcPct val="80000"/>
              </a:spcBef>
              <a:buClr>
                <a:srgbClr val="C00000"/>
              </a:buClr>
              <a:buFont typeface="Wingdings" pitchFamily="2" charset="2"/>
              <a:buNone/>
            </a:pPr>
            <a:r>
              <a:rPr lang="it-IT" sz="1292" b="1" dirty="0">
                <a:solidFill>
                  <a:schemeClr val="bg1">
                    <a:lumMod val="50000"/>
                  </a:schemeClr>
                </a:solidFill>
                <a:latin typeface="Arial" panose="020B0604020202020204" pitchFamily="34" charset="0"/>
                <a:cs typeface="Arial" pitchFamily="34" charset="0"/>
              </a:rPr>
              <a:t>SLA</a:t>
            </a:r>
          </a:p>
        </p:txBody>
      </p:sp>
      <p:sp>
        <p:nvSpPr>
          <p:cNvPr id="7" name="Callout 6 24">
            <a:extLst>
              <a:ext uri="{FF2B5EF4-FFF2-40B4-BE49-F238E27FC236}">
                <a16:creationId xmlns:a16="http://schemas.microsoft.com/office/drawing/2014/main" id="{05014678-333A-4D6F-B71B-BB37E61C7540}"/>
              </a:ext>
            </a:extLst>
          </p:cNvPr>
          <p:cNvSpPr/>
          <p:nvPr/>
        </p:nvSpPr>
        <p:spPr bwMode="auto">
          <a:xfrm>
            <a:off x="9142205" y="4613217"/>
            <a:ext cx="1123859" cy="664071"/>
          </a:xfrm>
          <a:prstGeom prst="accentCallout2">
            <a:avLst>
              <a:gd name="adj1" fmla="val 18750"/>
              <a:gd name="adj2" fmla="val -8333"/>
              <a:gd name="adj3" fmla="val 18750"/>
              <a:gd name="adj4" fmla="val -16667"/>
              <a:gd name="adj5" fmla="val 11273"/>
              <a:gd name="adj6" fmla="val -34685"/>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66462" tIns="0" rIns="66462" bIns="0" rtlCol="0" anchor="ctr" anchorCtr="1"/>
          <a:lstStyle/>
          <a:p>
            <a:pPr eaLnBrk="0" hangingPunct="0">
              <a:lnSpc>
                <a:spcPct val="105000"/>
              </a:lnSpc>
              <a:spcBef>
                <a:spcPct val="80000"/>
              </a:spcBef>
              <a:buClr>
                <a:srgbClr val="C00000"/>
              </a:buClr>
              <a:buFont typeface="Wingdings" pitchFamily="2" charset="2"/>
              <a:buNone/>
            </a:pPr>
            <a:r>
              <a:rPr lang="it-IT" sz="1050" dirty="0">
                <a:solidFill>
                  <a:srgbClr val="505050"/>
                </a:solidFill>
                <a:latin typeface="Arial" panose="020B0604020202020204" pitchFamily="34" charset="0"/>
                <a:cs typeface="Arial" pitchFamily="34" charset="0"/>
              </a:rPr>
              <a:t>Misurazione degli indicatori determinati in fase contrattuale</a:t>
            </a:r>
          </a:p>
        </p:txBody>
      </p:sp>
      <p:sp>
        <p:nvSpPr>
          <p:cNvPr id="8" name="Freccia circolare in su 7">
            <a:extLst>
              <a:ext uri="{FF2B5EF4-FFF2-40B4-BE49-F238E27FC236}">
                <a16:creationId xmlns:a16="http://schemas.microsoft.com/office/drawing/2014/main" id="{FA30BAD2-6148-4843-87BE-6DE38D96C70B}"/>
              </a:ext>
            </a:extLst>
          </p:cNvPr>
          <p:cNvSpPr/>
          <p:nvPr/>
        </p:nvSpPr>
        <p:spPr>
          <a:xfrm>
            <a:off x="3813613" y="4893475"/>
            <a:ext cx="4680520" cy="687990"/>
          </a:xfrm>
          <a:prstGeom prst="curvedUpArrow">
            <a:avLst>
              <a:gd name="adj1" fmla="val 25000"/>
              <a:gd name="adj2" fmla="val 63514"/>
              <a:gd name="adj3" fmla="val 13443"/>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in su 8">
            <a:extLst>
              <a:ext uri="{FF2B5EF4-FFF2-40B4-BE49-F238E27FC236}">
                <a16:creationId xmlns:a16="http://schemas.microsoft.com/office/drawing/2014/main" id="{0DB9ECAB-B162-4396-9F7F-E7D6811113AC}"/>
              </a:ext>
            </a:extLst>
          </p:cNvPr>
          <p:cNvSpPr/>
          <p:nvPr/>
        </p:nvSpPr>
        <p:spPr>
          <a:xfrm rot="10800000">
            <a:off x="3668280" y="3156966"/>
            <a:ext cx="4680520" cy="687990"/>
          </a:xfrm>
          <a:prstGeom prst="curvedUpArrow">
            <a:avLst>
              <a:gd name="adj1" fmla="val 25000"/>
              <a:gd name="adj2" fmla="val 63514"/>
              <a:gd name="adj3" fmla="val 13443"/>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Text Box 213">
            <a:extLst>
              <a:ext uri="{FF2B5EF4-FFF2-40B4-BE49-F238E27FC236}">
                <a16:creationId xmlns:a16="http://schemas.microsoft.com/office/drawing/2014/main" id="{5E47C985-74A3-48CD-A078-68781340EB94}"/>
              </a:ext>
            </a:extLst>
          </p:cNvPr>
          <p:cNvSpPr txBox="1">
            <a:spLocks noChangeArrowheads="1"/>
          </p:cNvSpPr>
          <p:nvPr/>
        </p:nvSpPr>
        <p:spPr bwMode="auto">
          <a:xfrm>
            <a:off x="179512" y="1169457"/>
            <a:ext cx="1143146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sz="1600" dirty="0">
                <a:solidFill>
                  <a:schemeClr val="tx1"/>
                </a:solidFill>
                <a:latin typeface="Arial" panose="020B0604020202020204" pitchFamily="34" charset="0"/>
                <a:cs typeface="Arial" panose="020B0604020202020204" pitchFamily="34" charset="0"/>
              </a:rPr>
              <a:t>E’ importante distinguere e cogliere la differenza tra le due costanti nella misurazione dell’efficienza del servizio: </a:t>
            </a:r>
          </a:p>
          <a:p>
            <a:pPr marL="285750" indent="-285750">
              <a:spcBef>
                <a:spcPts val="600"/>
              </a:spcBef>
              <a:buFont typeface="Arial" panose="020B0604020202020204" pitchFamily="34" charset="0"/>
              <a:buChar char="•"/>
            </a:pPr>
            <a:r>
              <a:rPr lang="it-IT" sz="1600" b="1" dirty="0">
                <a:solidFill>
                  <a:schemeClr val="tx1"/>
                </a:solidFill>
                <a:latin typeface="Arial" panose="020B0604020202020204" pitchFamily="34" charset="0"/>
                <a:cs typeface="Arial" panose="020B0604020202020204" pitchFamily="34" charset="0"/>
              </a:rPr>
              <a:t>KPI</a:t>
            </a:r>
            <a:r>
              <a:rPr lang="it-IT" sz="1600" dirty="0">
                <a:solidFill>
                  <a:schemeClr val="tx1"/>
                </a:solidFill>
                <a:latin typeface="Arial" panose="020B0604020202020204" pitchFamily="34" charset="0"/>
                <a:cs typeface="Arial" panose="020B0604020202020204" pitchFamily="34" charset="0"/>
              </a:rPr>
              <a:t>: rappresenta l’insieme degli indicatori che permettono di misurare le prestazioni di una determinata attività o processo</a:t>
            </a:r>
          </a:p>
          <a:p>
            <a:pPr marL="285750" indent="-285750">
              <a:spcBef>
                <a:spcPts val="600"/>
              </a:spcBef>
              <a:buFont typeface="Arial" panose="020B0604020202020204" pitchFamily="34" charset="0"/>
              <a:buChar char="•"/>
            </a:pPr>
            <a:r>
              <a:rPr lang="it-IT" sz="1600" b="1" dirty="0">
                <a:solidFill>
                  <a:schemeClr val="tx1"/>
                </a:solidFill>
                <a:latin typeface="Arial" panose="020B0604020202020204" pitchFamily="34" charset="0"/>
                <a:cs typeface="Arial" panose="020B0604020202020204" pitchFamily="34" charset="0"/>
              </a:rPr>
              <a:t>SLA</a:t>
            </a:r>
            <a:r>
              <a:rPr lang="it-IT" sz="1600" dirty="0">
                <a:solidFill>
                  <a:schemeClr val="tx1"/>
                </a:solidFill>
                <a:latin typeface="Arial" panose="020B0604020202020204" pitchFamily="34" charset="0"/>
                <a:cs typeface="Arial" panose="020B0604020202020204" pitchFamily="34" charset="0"/>
              </a:rPr>
              <a:t>: indica un accordo nel quale vengono definite le metriche per la misurazione degli standard di qualità del servizio (ovvero i KPI)</a:t>
            </a:r>
          </a:p>
        </p:txBody>
      </p:sp>
      <p:sp>
        <p:nvSpPr>
          <p:cNvPr id="11" name="CasellaDiTesto 10">
            <a:extLst>
              <a:ext uri="{FF2B5EF4-FFF2-40B4-BE49-F238E27FC236}">
                <a16:creationId xmlns:a16="http://schemas.microsoft.com/office/drawing/2014/main" id="{B3733CB3-FBBD-4802-993F-90447E5F18D5}"/>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DEFINIZIONE DI KPI &amp; SLA</a:t>
            </a:r>
          </a:p>
        </p:txBody>
      </p:sp>
    </p:spTree>
    <p:extLst>
      <p:ext uri="{BB962C8B-B14F-4D97-AF65-F5344CB8AC3E}">
        <p14:creationId xmlns:p14="http://schemas.microsoft.com/office/powerpoint/2010/main" val="32273602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3">
            <a:extLst>
              <a:ext uri="{FF2B5EF4-FFF2-40B4-BE49-F238E27FC236}">
                <a16:creationId xmlns:a16="http://schemas.microsoft.com/office/drawing/2014/main" id="{F53810F5-DBC1-47B3-B13C-84CC50452572}"/>
              </a:ext>
            </a:extLst>
          </p:cNvPr>
          <p:cNvSpPr txBox="1">
            <a:spLocks noChangeArrowheads="1"/>
          </p:cNvSpPr>
          <p:nvPr/>
        </p:nvSpPr>
        <p:spPr bwMode="auto">
          <a:xfrm>
            <a:off x="202395" y="1142327"/>
            <a:ext cx="114085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sz="1600" dirty="0">
                <a:latin typeface="Arial" panose="020B0604020202020204" pitchFamily="34" charset="0"/>
                <a:cs typeface="Arial" panose="020B0604020202020204" pitchFamily="34" charset="0"/>
              </a:rPr>
              <a:t>Sulla base dei KPI / SLA che saranno consolidati durante la fase di Grace </a:t>
            </a:r>
            <a:r>
              <a:rPr lang="it-IT" sz="1600" dirty="0" err="1">
                <a:latin typeface="Arial" panose="020B0604020202020204" pitchFamily="34" charset="0"/>
                <a:cs typeface="Arial" panose="020B0604020202020204" pitchFamily="34" charset="0"/>
              </a:rPr>
              <a:t>Period</a:t>
            </a:r>
            <a:r>
              <a:rPr lang="it-IT" sz="1600" dirty="0">
                <a:latin typeface="Arial" panose="020B0604020202020204" pitchFamily="34" charset="0"/>
                <a:cs typeface="Arial" panose="020B0604020202020204" pitchFamily="34" charset="0"/>
              </a:rPr>
              <a:t>, saranno applicate logiche di Success Fee e Penalty che saranno calcolate su base annuale una volta terminato tale periodo</a:t>
            </a:r>
          </a:p>
        </p:txBody>
      </p:sp>
      <p:sp>
        <p:nvSpPr>
          <p:cNvPr id="3" name="Text Box 213">
            <a:extLst>
              <a:ext uri="{FF2B5EF4-FFF2-40B4-BE49-F238E27FC236}">
                <a16:creationId xmlns:a16="http://schemas.microsoft.com/office/drawing/2014/main" id="{00376A2E-4E28-4952-940C-D017D64E31B0}"/>
              </a:ext>
            </a:extLst>
          </p:cNvPr>
          <p:cNvSpPr txBox="1">
            <a:spLocks noChangeArrowheads="1"/>
          </p:cNvSpPr>
          <p:nvPr/>
        </p:nvSpPr>
        <p:spPr bwMode="auto">
          <a:xfrm>
            <a:off x="180913" y="1951667"/>
            <a:ext cx="114821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Fissato uno SLA Target per ogni KPI, viene identificata per ciascuno di essi, una soglia minima ed una soglia massima di tolleranza entro le quali non verranno applicati meccanismi di 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o Penalty. Al raggiungimento della soglia massima, verrà erogato da parte del Cliente una componente di Success Fee, mentre al di sotto della soglia minima sarà applicata una Penalty.</a:t>
            </a:r>
          </a:p>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L’entità di 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e Penalty, per ognuno dei 6 KPI, sarà pari al 5% del Canone Annuo moltiplicato per il corrispondente Peso</a:t>
            </a:r>
          </a:p>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e Bonus saranno erogati a fine anno come somma algebrica dei risultati dei diversi trimestri</a:t>
            </a:r>
          </a:p>
        </p:txBody>
      </p:sp>
      <p:pic>
        <p:nvPicPr>
          <p:cNvPr id="4" name="Immagine 3">
            <a:extLst>
              <a:ext uri="{FF2B5EF4-FFF2-40B4-BE49-F238E27FC236}">
                <a16:creationId xmlns:a16="http://schemas.microsoft.com/office/drawing/2014/main" id="{079DB175-D33F-48D9-BAAF-BDA4BE4E1ED5}"/>
              </a:ext>
            </a:extLst>
          </p:cNvPr>
          <p:cNvPicPr>
            <a:picLocks noChangeAspect="1"/>
          </p:cNvPicPr>
          <p:nvPr/>
        </p:nvPicPr>
        <p:blipFill>
          <a:blip r:embed="rId2"/>
          <a:stretch>
            <a:fillRect/>
          </a:stretch>
        </p:blipFill>
        <p:spPr>
          <a:xfrm>
            <a:off x="1221655" y="3251607"/>
            <a:ext cx="9748690" cy="3177350"/>
          </a:xfrm>
          <a:prstGeom prst="rect">
            <a:avLst/>
          </a:prstGeom>
        </p:spPr>
      </p:pic>
      <p:sp>
        <p:nvSpPr>
          <p:cNvPr id="5" name="Text Box 213">
            <a:extLst>
              <a:ext uri="{FF2B5EF4-FFF2-40B4-BE49-F238E27FC236}">
                <a16:creationId xmlns:a16="http://schemas.microsoft.com/office/drawing/2014/main" id="{CD14A6F1-D104-4F7D-8720-2A6939FA8FB5}"/>
              </a:ext>
            </a:extLst>
          </p:cNvPr>
          <p:cNvSpPr txBox="1">
            <a:spLocks noChangeArrowheads="1"/>
          </p:cNvSpPr>
          <p:nvPr/>
        </p:nvSpPr>
        <p:spPr bwMode="auto">
          <a:xfrm rot="20411837">
            <a:off x="7476516" y="5062998"/>
            <a:ext cx="13685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lgn="ctr">
              <a:spcBef>
                <a:spcPts val="0"/>
              </a:spcBef>
            </a:pPr>
            <a:r>
              <a:rPr lang="it-IT" sz="1400" i="1" dirty="0">
                <a:solidFill>
                  <a:srgbClr val="FF0000"/>
                </a:solidFill>
                <a:latin typeface="+mj-lt"/>
              </a:rPr>
              <a:t>Esemplificativo</a:t>
            </a:r>
          </a:p>
        </p:txBody>
      </p:sp>
      <p:sp>
        <p:nvSpPr>
          <p:cNvPr id="6" name="CasellaDiTesto 5">
            <a:extLst>
              <a:ext uri="{FF2B5EF4-FFF2-40B4-BE49-F238E27FC236}">
                <a16:creationId xmlns:a16="http://schemas.microsoft.com/office/drawing/2014/main" id="{A838916A-2BD3-424E-BA2F-7D44F7F8B9B7}"/>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PENALTY E SUCCESS FEE</a:t>
            </a:r>
          </a:p>
        </p:txBody>
      </p:sp>
    </p:spTree>
    <p:extLst>
      <p:ext uri="{BB962C8B-B14F-4D97-AF65-F5344CB8AC3E}">
        <p14:creationId xmlns:p14="http://schemas.microsoft.com/office/powerpoint/2010/main" val="25974901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1">
            <a:extLst>
              <a:ext uri="{FF2B5EF4-FFF2-40B4-BE49-F238E27FC236}">
                <a16:creationId xmlns:a16="http://schemas.microsoft.com/office/drawing/2014/main" id="{6C1F39FD-39A4-46BC-855F-37994D8C7854}"/>
              </a:ext>
            </a:extLst>
          </p:cNvPr>
          <p:cNvPicPr>
            <a:picLocks noChangeAspect="1"/>
          </p:cNvPicPr>
          <p:nvPr/>
        </p:nvPicPr>
        <p:blipFill>
          <a:blip r:embed="rId2"/>
          <a:stretch>
            <a:fillRect/>
          </a:stretch>
        </p:blipFill>
        <p:spPr>
          <a:xfrm>
            <a:off x="560356" y="2393563"/>
            <a:ext cx="10855201" cy="3744416"/>
          </a:xfrm>
          <a:prstGeom prst="rect">
            <a:avLst/>
          </a:prstGeom>
          <a:ln>
            <a:noFill/>
          </a:ln>
          <a:effectLst>
            <a:outerShdw blurRad="292100" dist="139700" dir="2700000" sx="97000" sy="97000" algn="tl" rotWithShape="0">
              <a:srgbClr val="333333">
                <a:alpha val="65000"/>
              </a:srgbClr>
            </a:outerShdw>
          </a:effectLst>
        </p:spPr>
      </p:pic>
      <p:sp>
        <p:nvSpPr>
          <p:cNvPr id="3" name="Text Box 213">
            <a:extLst>
              <a:ext uri="{FF2B5EF4-FFF2-40B4-BE49-F238E27FC236}">
                <a16:creationId xmlns:a16="http://schemas.microsoft.com/office/drawing/2014/main" id="{A889AF86-17EE-4A5B-943E-9B4CE4E82360}"/>
              </a:ext>
            </a:extLst>
          </p:cNvPr>
          <p:cNvSpPr txBox="1">
            <a:spLocks noChangeArrowheads="1"/>
          </p:cNvSpPr>
          <p:nvPr/>
        </p:nvSpPr>
        <p:spPr bwMode="auto">
          <a:xfrm>
            <a:off x="179512" y="1157843"/>
            <a:ext cx="11447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altLang="it-IT" sz="1600" dirty="0">
                <a:solidFill>
                  <a:schemeClr val="bg1">
                    <a:lumMod val="50000"/>
                  </a:schemeClr>
                </a:solidFill>
              </a:rPr>
              <a:t>In fase di avvio del servizio viene inoltre predisposta della </a:t>
            </a:r>
            <a:r>
              <a:rPr lang="it-IT" sz="1600" b="1" dirty="0"/>
              <a:t>documentazione / deliverable standard</a:t>
            </a:r>
            <a:r>
              <a:rPr lang="it-IT" altLang="it-IT" sz="1600" dirty="0">
                <a:solidFill>
                  <a:schemeClr val="bg1">
                    <a:lumMod val="50000"/>
                  </a:schemeClr>
                </a:solidFill>
              </a:rPr>
              <a:t> (giornaliera, mensile e annuale) per il monitoraggio e la condivisione con il cliente dell’andamento del servizio.</a:t>
            </a:r>
            <a:endParaRPr lang="it-IT" sz="1600" dirty="0">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D010E514-0CE2-4231-BFE7-62F3E83FDEB7}"/>
              </a:ext>
            </a:extLst>
          </p:cNvPr>
          <p:cNvSpPr txBox="1"/>
          <p:nvPr/>
        </p:nvSpPr>
        <p:spPr>
          <a:xfrm>
            <a:off x="179511" y="1847258"/>
            <a:ext cx="6625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spcBef>
                <a:spcPts val="600"/>
              </a:spcBef>
              <a:defRPr sz="1600">
                <a:solidFill>
                  <a:schemeClr val="bg1">
                    <a:lumMod val="50000"/>
                  </a:schemeClr>
                </a:solidFill>
                <a:latin typeface="Arial" charset="0"/>
                <a:cs typeface="Arial" charset="0"/>
              </a:defRPr>
            </a:lvl1pPr>
            <a:lvl2pPr marL="742950" indent="-285750">
              <a:defRPr>
                <a:solidFill>
                  <a:srgbClr val="5F5F5F"/>
                </a:solidFill>
                <a:latin typeface="Arial" charset="0"/>
                <a:cs typeface="Arial" charset="0"/>
              </a:defRPr>
            </a:lvl2pPr>
            <a:lvl3pPr marL="1143000" indent="-228600">
              <a:defRPr>
                <a:solidFill>
                  <a:srgbClr val="5F5F5F"/>
                </a:solidFill>
                <a:latin typeface="Arial" charset="0"/>
                <a:cs typeface="Arial" charset="0"/>
              </a:defRPr>
            </a:lvl3pPr>
            <a:lvl4pPr marL="1600200" indent="-228600">
              <a:defRPr>
                <a:solidFill>
                  <a:srgbClr val="5F5F5F"/>
                </a:solidFill>
                <a:latin typeface="Arial" charset="0"/>
                <a:cs typeface="Arial" charset="0"/>
              </a:defRPr>
            </a:lvl4pPr>
            <a:lvl5pPr marL="2057400" indent="-22860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r>
              <a:rPr lang="it-IT" b="1" i="1" dirty="0"/>
              <a:t>Esempio report - vista Mensile</a:t>
            </a:r>
          </a:p>
        </p:txBody>
      </p:sp>
      <p:sp>
        <p:nvSpPr>
          <p:cNvPr id="8" name="CasellaDiTesto 7">
            <a:extLst>
              <a:ext uri="{FF2B5EF4-FFF2-40B4-BE49-F238E27FC236}">
                <a16:creationId xmlns:a16="http://schemas.microsoft.com/office/drawing/2014/main" id="{81992E55-684A-4C0A-88F6-45798FC9B466}"/>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REPORTING</a:t>
            </a:r>
          </a:p>
        </p:txBody>
      </p:sp>
      <p:pic>
        <p:nvPicPr>
          <p:cNvPr id="6" name="Immagine 5">
            <a:extLst>
              <a:ext uri="{FF2B5EF4-FFF2-40B4-BE49-F238E27FC236}">
                <a16:creationId xmlns:a16="http://schemas.microsoft.com/office/drawing/2014/main" id="{E249A6D8-216B-4593-BB96-9A9E6D578D50}"/>
              </a:ext>
            </a:extLst>
          </p:cNvPr>
          <p:cNvPicPr>
            <a:picLocks noChangeAspect="1"/>
          </p:cNvPicPr>
          <p:nvPr/>
        </p:nvPicPr>
        <p:blipFill>
          <a:blip r:embed="rId3"/>
          <a:stretch>
            <a:fillRect/>
          </a:stretch>
        </p:blipFill>
        <p:spPr>
          <a:xfrm>
            <a:off x="857249" y="2513116"/>
            <a:ext cx="10239375" cy="3497698"/>
          </a:xfrm>
          <a:prstGeom prst="rect">
            <a:avLst/>
          </a:prstGeom>
        </p:spPr>
      </p:pic>
    </p:spTree>
    <p:extLst>
      <p:ext uri="{BB962C8B-B14F-4D97-AF65-F5344CB8AC3E}">
        <p14:creationId xmlns:p14="http://schemas.microsoft.com/office/powerpoint/2010/main" val="5610075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044467" y="4611972"/>
            <a:ext cx="4103017" cy="1107996"/>
          </a:xfrm>
          <a:prstGeom prst="rect">
            <a:avLst/>
          </a:prstGeom>
          <a:noFill/>
        </p:spPr>
        <p:txBody>
          <a:bodyPr wrap="square" rtlCol="0">
            <a:spAutoFit/>
          </a:bodyPr>
          <a:lstStyle/>
          <a:p>
            <a:pPr algn="ctr"/>
            <a:r>
              <a:rPr lang="it-IT" sz="6600" b="1" spc="600" dirty="0">
                <a:latin typeface="Open Sans" charset="0"/>
                <a:ea typeface="Open Sans" charset="0"/>
                <a:cs typeface="Open Sans" charset="0"/>
              </a:rPr>
              <a:t>S2E</a:t>
            </a:r>
            <a:endParaRPr lang="ru-RU" sz="6600" b="1" spc="600" dirty="0">
              <a:latin typeface="Open Sans" charset="0"/>
              <a:ea typeface="Open Sans" charset="0"/>
              <a:cs typeface="Open Sans" charset="0"/>
            </a:endParaRPr>
          </a:p>
        </p:txBody>
      </p:sp>
      <p:sp>
        <p:nvSpPr>
          <p:cNvPr id="38" name="TextBox 37"/>
          <p:cNvSpPr txBox="1"/>
          <p:nvPr/>
        </p:nvSpPr>
        <p:spPr>
          <a:xfrm>
            <a:off x="4664991" y="5876117"/>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SOCIAL</a:t>
            </a:r>
            <a:endParaRPr lang="ru-RU" sz="1600" b="1" spc="600" dirty="0">
              <a:latin typeface="Open Sans" charset="0"/>
              <a:ea typeface="Open Sans" charset="0"/>
              <a:cs typeface="Open Sans" charset="0"/>
            </a:endParaRPr>
          </a:p>
        </p:txBody>
      </p:sp>
      <p:cxnSp>
        <p:nvCxnSpPr>
          <p:cNvPr id="39" name="Прямая соединительная линия 38"/>
          <p:cNvCxnSpPr>
            <a:cxnSpLocks/>
          </p:cNvCxnSpPr>
          <p:nvPr/>
        </p:nvCxnSpPr>
        <p:spPr>
          <a:xfrm>
            <a:off x="5193933" y="5719969"/>
            <a:ext cx="1804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374BDDB1-9A5E-3545-95AF-C54BDC87AA85}"/>
              </a:ext>
            </a:extLst>
          </p:cNvPr>
          <p:cNvPicPr>
            <a:picLocks noChangeAspect="1"/>
          </p:cNvPicPr>
          <p:nvPr/>
        </p:nvPicPr>
        <p:blipFill>
          <a:blip r:embed="rId2"/>
          <a:stretch>
            <a:fillRect/>
          </a:stretch>
        </p:blipFill>
        <p:spPr>
          <a:xfrm>
            <a:off x="0" y="4396387"/>
            <a:ext cx="12192000" cy="137510"/>
          </a:xfrm>
          <a:prstGeom prst="rect">
            <a:avLst/>
          </a:prstGeom>
        </p:spPr>
      </p:pic>
      <p:pic>
        <p:nvPicPr>
          <p:cNvPr id="15" name="Immagine 14">
            <a:extLst>
              <a:ext uri="{FF2B5EF4-FFF2-40B4-BE49-F238E27FC236}">
                <a16:creationId xmlns:a16="http://schemas.microsoft.com/office/drawing/2014/main" id="{70C9F0E0-016D-F542-99E2-8970174E6CE1}"/>
              </a:ext>
            </a:extLst>
          </p:cNvPr>
          <p:cNvPicPr>
            <a:picLocks noChangeAspect="1"/>
          </p:cNvPicPr>
          <p:nvPr/>
        </p:nvPicPr>
        <p:blipFill>
          <a:blip r:embed="rId3"/>
          <a:stretch>
            <a:fillRect/>
          </a:stretch>
        </p:blipFill>
        <p:spPr>
          <a:xfrm>
            <a:off x="8521406" y="1530686"/>
            <a:ext cx="1351793" cy="1351793"/>
          </a:xfrm>
          <a:prstGeom prst="rect">
            <a:avLst/>
          </a:prstGeom>
        </p:spPr>
      </p:pic>
      <p:pic>
        <p:nvPicPr>
          <p:cNvPr id="16" name="Immagine 15">
            <a:extLst>
              <a:ext uri="{FF2B5EF4-FFF2-40B4-BE49-F238E27FC236}">
                <a16:creationId xmlns:a16="http://schemas.microsoft.com/office/drawing/2014/main" id="{C9A23504-1AAA-7445-8C7A-13488A4DC27A}"/>
              </a:ext>
            </a:extLst>
          </p:cNvPr>
          <p:cNvPicPr>
            <a:picLocks noChangeAspect="1"/>
          </p:cNvPicPr>
          <p:nvPr/>
        </p:nvPicPr>
        <p:blipFill>
          <a:blip r:embed="rId4"/>
          <a:stretch>
            <a:fillRect/>
          </a:stretch>
        </p:blipFill>
        <p:spPr>
          <a:xfrm>
            <a:off x="5420898" y="1530686"/>
            <a:ext cx="1351793" cy="1351793"/>
          </a:xfrm>
          <a:prstGeom prst="rect">
            <a:avLst/>
          </a:prstGeom>
        </p:spPr>
      </p:pic>
      <p:pic>
        <p:nvPicPr>
          <p:cNvPr id="17" name="Immagine 16">
            <a:extLst>
              <a:ext uri="{FF2B5EF4-FFF2-40B4-BE49-F238E27FC236}">
                <a16:creationId xmlns:a16="http://schemas.microsoft.com/office/drawing/2014/main" id="{32F77F00-3543-9E4B-9214-5DB46BA6CF74}"/>
              </a:ext>
            </a:extLst>
          </p:cNvPr>
          <p:cNvPicPr>
            <a:picLocks noChangeAspect="1"/>
          </p:cNvPicPr>
          <p:nvPr/>
        </p:nvPicPr>
        <p:blipFill>
          <a:blip r:embed="rId5"/>
          <a:stretch>
            <a:fillRect/>
          </a:stretch>
        </p:blipFill>
        <p:spPr>
          <a:xfrm>
            <a:off x="2276129" y="1530686"/>
            <a:ext cx="1580558" cy="1358725"/>
          </a:xfrm>
          <a:prstGeom prst="rect">
            <a:avLst/>
          </a:prstGeom>
        </p:spPr>
      </p:pic>
      <p:sp>
        <p:nvSpPr>
          <p:cNvPr id="21" name="TextBox 37">
            <a:extLst>
              <a:ext uri="{FF2B5EF4-FFF2-40B4-BE49-F238E27FC236}">
                <a16:creationId xmlns:a16="http://schemas.microsoft.com/office/drawing/2014/main" id="{D9724423-684A-F746-937B-1838AD001F11}"/>
              </a:ext>
            </a:extLst>
          </p:cNvPr>
          <p:cNvSpPr txBox="1"/>
          <p:nvPr/>
        </p:nvSpPr>
        <p:spPr>
          <a:xfrm>
            <a:off x="1528175"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WEB</a:t>
            </a:r>
            <a:endParaRPr lang="ru-RU" sz="1600" b="1" spc="600" dirty="0">
              <a:latin typeface="Open Sans" charset="0"/>
              <a:ea typeface="Open Sans" charset="0"/>
              <a:cs typeface="Open Sans" charset="0"/>
            </a:endParaRPr>
          </a:p>
        </p:txBody>
      </p:sp>
      <p:sp>
        <p:nvSpPr>
          <p:cNvPr id="22" name="TextBox 37">
            <a:extLst>
              <a:ext uri="{FF2B5EF4-FFF2-40B4-BE49-F238E27FC236}">
                <a16:creationId xmlns:a16="http://schemas.microsoft.com/office/drawing/2014/main" id="{7B18A7B4-5BDB-7047-8932-D83EB09DA4F4}"/>
              </a:ext>
            </a:extLst>
          </p:cNvPr>
          <p:cNvSpPr txBox="1"/>
          <p:nvPr/>
        </p:nvSpPr>
        <p:spPr>
          <a:xfrm>
            <a:off x="4792158"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TWITTER</a:t>
            </a:r>
            <a:endParaRPr lang="ru-RU" sz="1600" b="1" spc="600" dirty="0">
              <a:latin typeface="Open Sans" charset="0"/>
              <a:ea typeface="Open Sans" charset="0"/>
              <a:cs typeface="Open Sans" charset="0"/>
            </a:endParaRPr>
          </a:p>
        </p:txBody>
      </p:sp>
      <p:sp>
        <p:nvSpPr>
          <p:cNvPr id="23" name="TextBox 37">
            <a:extLst>
              <a:ext uri="{FF2B5EF4-FFF2-40B4-BE49-F238E27FC236}">
                <a16:creationId xmlns:a16="http://schemas.microsoft.com/office/drawing/2014/main" id="{2781374D-9552-3E44-8830-3D5986B0CEB2}"/>
              </a:ext>
            </a:extLst>
          </p:cNvPr>
          <p:cNvSpPr txBox="1"/>
          <p:nvPr/>
        </p:nvSpPr>
        <p:spPr>
          <a:xfrm>
            <a:off x="7844195"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LINKEDIN</a:t>
            </a:r>
            <a:endParaRPr lang="ru-RU" sz="1600" b="1" spc="600" dirty="0">
              <a:latin typeface="Open Sans" charset="0"/>
              <a:ea typeface="Open Sans" charset="0"/>
              <a:cs typeface="Open Sans" charset="0"/>
            </a:endParaRPr>
          </a:p>
        </p:txBody>
      </p:sp>
      <p:sp>
        <p:nvSpPr>
          <p:cNvPr id="24" name="CasellaDiTesto 23">
            <a:extLst>
              <a:ext uri="{FF2B5EF4-FFF2-40B4-BE49-F238E27FC236}">
                <a16:creationId xmlns:a16="http://schemas.microsoft.com/office/drawing/2014/main" id="{8250E67B-93CB-4F4E-AA9C-1F4A140A64EE}"/>
              </a:ext>
            </a:extLst>
          </p:cNvPr>
          <p:cNvSpPr txBox="1"/>
          <p:nvPr/>
        </p:nvSpPr>
        <p:spPr>
          <a:xfrm>
            <a:off x="333375" y="489520"/>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412750" rtl="0" fontAlgn="auto" latinLnBrk="1" hangingPunct="0">
              <a:lnSpc>
                <a:spcPct val="100000"/>
              </a:lnSpc>
              <a:spcBef>
                <a:spcPts val="0"/>
              </a:spcBef>
              <a:spcAft>
                <a:spcPts val="0"/>
              </a:spcAft>
              <a:buClrTx/>
              <a:buSzTx/>
              <a:buFontTx/>
              <a:buNone/>
              <a:tabLst/>
            </a:pPr>
            <a:r>
              <a:rPr kumimoji="0" lang="it-IT" sz="1400" b="0" i="0" u="none" strike="noStrike" cap="none" spc="150" normalizeH="0" baseline="0" dirty="0">
                <a:ln>
                  <a:noFill/>
                </a:ln>
                <a:solidFill>
                  <a:schemeClr val="bg1"/>
                </a:solidFill>
                <a:effectLst/>
                <a:uFillTx/>
                <a:latin typeface="+mn-lt"/>
                <a:ea typeface="+mn-ea"/>
                <a:cs typeface="+mn-cs"/>
                <a:sym typeface="Gill Sans"/>
              </a:rPr>
              <a:t>SOCIAL</a:t>
            </a:r>
          </a:p>
        </p:txBody>
      </p:sp>
    </p:spTree>
    <p:extLst>
      <p:ext uri="{BB962C8B-B14F-4D97-AF65-F5344CB8AC3E}">
        <p14:creationId xmlns:p14="http://schemas.microsoft.com/office/powerpoint/2010/main" val="304359581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4B929EB-0DE4-444D-8614-0E8179D5E9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127" y="-161021"/>
            <a:ext cx="12977788" cy="7019021"/>
          </a:xfrm>
          <a:prstGeom prst="rect">
            <a:avLst/>
          </a:prstGeom>
          <a:solidFill>
            <a:srgbClr val="77C4BE"/>
          </a:solidFill>
          <a:ln>
            <a:solidFill>
              <a:srgbClr val="5BAAB4"/>
            </a:solidFill>
          </a:ln>
        </p:spPr>
      </p:pic>
      <p:sp>
        <p:nvSpPr>
          <p:cNvPr id="3" name="TextBox 30">
            <a:extLst>
              <a:ext uri="{FF2B5EF4-FFF2-40B4-BE49-F238E27FC236}">
                <a16:creationId xmlns:a16="http://schemas.microsoft.com/office/drawing/2014/main" id="{A828CDF4-3B82-A74B-9887-73F81DF3D92F}"/>
              </a:ext>
            </a:extLst>
          </p:cNvPr>
          <p:cNvSpPr txBox="1"/>
          <p:nvPr/>
        </p:nvSpPr>
        <p:spPr>
          <a:xfrm>
            <a:off x="2983932" y="5933292"/>
            <a:ext cx="6637670" cy="381066"/>
          </a:xfrm>
          <a:prstGeom prst="rect">
            <a:avLst/>
          </a:prstGeom>
          <a:noFill/>
        </p:spPr>
        <p:txBody>
          <a:bodyPr wrap="square" rtlCol="0">
            <a:spAutoFit/>
          </a:bodyPr>
          <a:lstStyle/>
          <a:p>
            <a:pPr algn="ctr">
              <a:lnSpc>
                <a:spcPct val="150000"/>
              </a:lnSpc>
            </a:pPr>
            <a:r>
              <a:rPr lang="en-US" sz="1400" dirty="0">
                <a:latin typeface="Open Sans" charset="0"/>
                <a:ea typeface="Open Sans" charset="0"/>
                <a:cs typeface="Open Sans" charset="0"/>
              </a:rPr>
              <a:t>solutions2enterprises.com</a:t>
            </a:r>
            <a:endParaRPr lang="ru-RU" sz="1400" dirty="0">
              <a:latin typeface="Open Sans" charset="0"/>
              <a:ea typeface="Open Sans" charset="0"/>
              <a:cs typeface="Open Sans" charset="0"/>
            </a:endParaRPr>
          </a:p>
        </p:txBody>
      </p:sp>
    </p:spTree>
    <p:extLst>
      <p:ext uri="{BB962C8B-B14F-4D97-AF65-F5344CB8AC3E}">
        <p14:creationId xmlns:p14="http://schemas.microsoft.com/office/powerpoint/2010/main" val="2196036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Widescreen</PresentationFormat>
  <Paragraphs>64</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Arial</vt:lpstr>
      <vt:lpstr>Calibri</vt:lpstr>
      <vt:lpstr>Calibri Light</vt:lpstr>
      <vt:lpstr>Open Sans</vt:lpstr>
      <vt:lpstr>Open Sans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Beatrice</dc:creator>
  <cp:lastModifiedBy>Stefano Beatrice</cp:lastModifiedBy>
  <cp:revision>2</cp:revision>
  <dcterms:created xsi:type="dcterms:W3CDTF">2021-11-18T11:04:42Z</dcterms:created>
  <dcterms:modified xsi:type="dcterms:W3CDTF">2021-11-18T11:17:10Z</dcterms:modified>
</cp:coreProperties>
</file>